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B8C0245-3841-7367-0007-421FBCB255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CED2CAF-1099-0DD9-5B30-CDB4BF8E1F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EE40F55-14DD-85A5-2BB7-E9D9FE5C76B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B7EE890-AB53-02D3-AC8A-417515D45F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1FB21E34-BC21-B9D0-A0BC-AB65A5F643C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6240A625-0461-1B1E-A587-E8CCDD9465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A834EC-3C81-46F5-BE52-3BB33069EF4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D208B0-71E4-FCE4-6FA5-F058AE0D1B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48E09-9D9A-415B-8552-2D4519EC0F2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28C1F17-46C0-E40C-D642-A81A6555A1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1384CAF-F3AA-BEBD-F2B2-D5A6C877C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E32371-5AC1-078B-7D72-098A98A42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D48B9-B477-43E3-A60C-FD8E1E23CD2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19B812C-F262-F18A-9960-23C0156965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340FB59-A56B-6C2F-68BA-DEE0720BB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7155A5-6B86-FE4E-2C23-EB3CB75C4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AB4E5-47F5-473A-8D44-765AD2813E7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FA6975D-96D9-B2DE-48C1-3AF191473F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AB64D03-8907-1965-1A72-46E4ABA75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EB9545-611F-EC6D-0A38-3C6E7B0617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CB34D-188C-40C5-B6A7-F47C0A1BA6EA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E7FCAA7-20D7-0FD3-B1C2-9101F08EBB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0A7AD9C-12A0-F86E-CD1B-E2E25D6DF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13C319-81BF-26BA-8A3B-493679CD1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19C54-F05E-4B2A-B841-53595BE004A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BE23A5D-B6E7-9B8D-2E98-381AAD1F27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40810DD-27E3-AAD2-1AE3-F4DE84066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E143BE-C459-6CDD-D63E-68A6518BF5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104CF-61B0-4633-A880-3E46C8F2203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9A188D3-1CA8-7F2C-9094-A91F8565C1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983F159-C171-6F84-9623-8070617C1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EBEBA0-D6C5-168A-273D-076E102C34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984A0-3AF8-420F-9040-495BD98BF9E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2E951D2-B9F1-8EBC-8DB6-B4FA9109C8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4D98EF5-C52D-3423-73C5-B17C3FAEF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DA3D03-902B-B0C2-9E10-71F877259C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958C5-AEE6-4A04-A3DB-FD070B5C828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3EB19C8-ECE7-4F09-ACB4-469E1367F1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75934E8-3FDE-CA70-27BB-9AE007D6B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F396EB-AFF5-0606-3166-213B371BE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F1FB1-33B9-4E3C-B30B-5FFCB02E110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B5A4039-55EE-9695-D07D-BE61E6394D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B585523-52A6-1107-10ED-A65D54351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07EB8B-81A4-E62A-7B1D-79F9BEFBA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95360-E1F7-4B80-B389-D23FC4047B3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C01BF08-3642-F6DB-5A03-A13A292EB6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E0F3495-E632-A7C3-FF77-4FF5A941B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32AA0F4-C44E-DFD2-49AE-078B93AF81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E1D82-06F2-49AB-8601-A1E127C8851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4AE9FD3-7C02-DC75-DB57-11EA8E0B7F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9BF47C9-296E-13F7-8AE9-275EE71FD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9E4F8C-8F34-33BC-0718-95271C152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5E422-4410-4E18-A554-2CBF644226E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D2C1CEC-BB68-7A6D-D744-9FCE5C66C9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4AC9F54-569A-BA68-919F-FC9F49EB4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91431-C504-710E-3064-BF1529C48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2D969-62A9-A9A7-C097-62CB17B27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D773D-D59D-C0E5-EBCE-FFC0C767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F7C04-8E64-19D0-A335-600A9768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FDE0D-8804-38DA-0500-36874E50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E1E7-8696-4893-8718-4F5E86C36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93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C498-5BB2-DFF8-657B-E84B0DF8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AF96E-B904-9CD4-5C09-C429616EB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A8202-F607-3EF2-B0DD-FDB985FD0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E8F2E-15BB-9D74-A723-2D16771A9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959B7-1D12-95B2-5DE1-E1F05AAD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F8BD4-75F8-4153-A2A2-4B0CD37AF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8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4795E5-AD67-5FBA-B361-F239DE524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F54BD-838E-EE13-82FB-4BC7B41AE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F24ED-8F21-D14B-87A3-14B7A63E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C8313-8912-8934-0335-CB849D4C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83575-B7CC-7C90-E75F-5498692C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06293-0D6C-4BD8-ACD6-FD0B985D55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26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D4BB-5090-67F2-F422-4969190E1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6FA8A-B935-AC27-157A-9E09F0471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D3F41-B8A8-F163-F006-797C5431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01276-94F6-F763-05DF-BFCC4EE0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43792-50F7-F2DE-128A-B9249E821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4BE4-35FB-4ED1-BF7D-BFA7211BE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30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94ABC-244F-C4CD-FBF0-826686A7B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74343-35B7-FDB5-DF02-158ED03BA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D48DB-F063-8627-B0C7-B4F76E6F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55FF0-CF53-A867-0F4A-CCE183D3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0DC53-CFF5-1E0B-9E07-82C068D7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43FE-9070-4D29-B2C7-D51781C0D8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25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1657-1609-261D-9C5B-FBBBBF22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1E73E-6C4A-3876-1985-6F2E2D25C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7EA9C-B0EF-7D35-2118-81877854E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AAF55-773A-1019-A151-1DE329E4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C85C-ADA3-264C-6210-923A7099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67B70-342F-0FB9-0F0D-CC79FFD3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BE6AA-8838-411E-B324-13378E22A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0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01D91-AF9E-6588-135E-804AAEEE2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9C491-230D-1C76-76AA-18B6F9B7C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44DE8-2207-8E17-FE0E-C08E2DCA0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F6DB5-2DA3-7DDA-06F7-F1DB2A64D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1A560-913F-F0DB-D31B-6555AE088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F9DF67-F9F7-6B05-8D49-751CA9FF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43F1D-FE9F-2191-0602-5EBBDDBA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9FF6F-3AB0-7097-4EE7-47428F66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6E6DB-104A-4CA1-B7AD-5CEF610A8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6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129A-C3BF-D8A9-CCD8-6A60D2CF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40BE3E-BE0F-042E-B328-C7BC6E10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36A10-A94C-4698-C522-387AA918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AE9FB-1CFE-36EC-5B86-8ABEAAC7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C6CC8-10B4-490B-9E56-9A0648B5F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1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828487-29CF-6E16-E380-DFDD8091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765E5-4A16-41DF-A8C9-B353AC9B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06EEC-F517-C8B4-C728-C2373A84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A3F16-2960-4A9D-8FE3-12DA35784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04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90554-9B01-5CDA-F915-E96BBCE2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5581D-A95A-74BE-B33B-0ADE17607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26ADA-1496-06C9-43BA-42BC4C73A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97224-132A-F165-09A4-459B16A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964EB-FF6A-31D4-336B-519C20B2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2E2F3-6C6A-1114-5390-8CB7355A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91323-806F-4BAE-9105-9C296E714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50EC-2312-55E7-0F17-53E13114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47E1E-0557-6B15-3FB4-919103B09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12CEF-E128-B672-1B61-14CBC20FA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D444C-3004-BF0F-615A-74035EFF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21881-47CB-873B-AD01-30658E79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28885-8DBB-8969-B238-0BE47BCEE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9B79D-CEF3-4DA8-B4FB-3CF51CAE2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27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04DAE1-CBDD-6106-3BD5-07EAC6755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0EBF87-AEAA-928B-E27D-7E6108E1C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48C946-15D8-DB6E-77CA-B7DD882215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07922F-D283-8EDB-B0D4-1106AF5B93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15B257-B0F5-48B5-E635-F72F436B39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B9F9DB-3AC8-45CA-B5B6-856945B8A3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B99FA1F-6FCA-0A84-B5A5-DA3B511982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Naming Compounds, </a:t>
            </a:r>
            <a:br>
              <a:rPr lang="en-US" altLang="en-US" sz="4400">
                <a:solidFill>
                  <a:schemeClr val="bg1"/>
                </a:solidFill>
              </a:rPr>
            </a:br>
            <a:r>
              <a:rPr lang="en-US" altLang="en-US" sz="4400">
                <a:solidFill>
                  <a:schemeClr val="bg1"/>
                </a:solidFill>
              </a:rPr>
              <a:t>cations and anions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3">
            <a:extLst>
              <a:ext uri="{FF2B5EF4-FFF2-40B4-BE49-F238E27FC236}">
                <a16:creationId xmlns:a16="http://schemas.microsoft.com/office/drawing/2014/main" id="{FA596053-1D77-E73C-0498-74B71F5DDF5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8153400" cy="1955800"/>
            <a:chOff x="336" y="672"/>
            <a:chExt cx="5136" cy="1232"/>
          </a:xfrm>
        </p:grpSpPr>
        <p:sp>
          <p:nvSpPr>
            <p:cNvPr id="6148" name="Text Box 4">
              <a:extLst>
                <a:ext uri="{FF2B5EF4-FFF2-40B4-BE49-F238E27FC236}">
                  <a16:creationId xmlns:a16="http://schemas.microsoft.com/office/drawing/2014/main" id="{220CB04E-4E10-5E1C-F63C-906F59F74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672"/>
              <a:ext cx="5136" cy="1232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Rule 4 – 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When three or more elements combine and one of them is oxygen the ending is _____ate</a:t>
              </a:r>
            </a:p>
            <a:p>
              <a:pPr algn="ctr">
                <a:spcBef>
                  <a:spcPct val="50000"/>
                </a:spcBef>
              </a:pPr>
              <a:endPara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GB" altLang="en-US" sz="2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e.g. Copper + sulphur + oxygen	Copper sulphate</a:t>
              </a:r>
            </a:p>
          </p:txBody>
        </p:sp>
        <p:sp>
          <p:nvSpPr>
            <p:cNvPr id="6149" name="AutoShape 5">
              <a:extLst>
                <a:ext uri="{FF2B5EF4-FFF2-40B4-BE49-F238E27FC236}">
                  <a16:creationId xmlns:a16="http://schemas.microsoft.com/office/drawing/2014/main" id="{1D06BF11-C2C1-D747-9874-0417018D8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680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50" name="Group 6">
            <a:extLst>
              <a:ext uri="{FF2B5EF4-FFF2-40B4-BE49-F238E27FC236}">
                <a16:creationId xmlns:a16="http://schemas.microsoft.com/office/drawing/2014/main" id="{2525898A-8626-3EB0-58A0-10E284206FC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962400"/>
            <a:ext cx="8229600" cy="2647950"/>
            <a:chOff x="240" y="2496"/>
            <a:chExt cx="5184" cy="1668"/>
          </a:xfrm>
        </p:grpSpPr>
        <p:sp>
          <p:nvSpPr>
            <p:cNvPr id="6151" name="Text Box 7">
              <a:extLst>
                <a:ext uri="{FF2B5EF4-FFF2-40B4-BE49-F238E27FC236}">
                  <a16:creationId xmlns:a16="http://schemas.microsoft.com/office/drawing/2014/main" id="{69C4879C-D473-D301-DAF3-6E301AA58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3360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+ carbon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Potassium + carbon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+ sulphur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Magnesium + chlorine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+ oxygen + nitrogen</a:t>
              </a:r>
            </a:p>
          </p:txBody>
        </p: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37C06622-EA18-62C3-BC78-C989253B9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96"/>
              <a:ext cx="1584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R" startAt="6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AgNO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3</a:t>
              </a:r>
            </a:p>
            <a:p>
              <a:pPr>
                <a:spcBef>
                  <a:spcPct val="50000"/>
                </a:spcBef>
                <a:buFontTx/>
                <a:buAutoNum type="arabicParenR" startAt="6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H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SO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4</a:t>
              </a:r>
            </a:p>
            <a:p>
              <a:pPr>
                <a:spcBef>
                  <a:spcPct val="50000"/>
                </a:spcBef>
                <a:buFontTx/>
                <a:buAutoNum type="arabicParenR" startAt="6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K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CO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extLst>
              <a:ext uri="{FF2B5EF4-FFF2-40B4-BE49-F238E27FC236}">
                <a16:creationId xmlns:a16="http://schemas.microsoft.com/office/drawing/2014/main" id="{90556723-1FEE-0578-ED99-A4D34A2E4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90600"/>
            <a:ext cx="3276600" cy="482600"/>
          </a:xfrm>
          <a:prstGeom prst="rect">
            <a:avLst/>
          </a:prstGeom>
          <a:noFill/>
          <a:ln w="25400">
            <a:solidFill>
              <a:srgbClr val="99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Covalent formulae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97EEA92B-B99B-702E-861E-952535DD1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990600"/>
            <a:ext cx="3352800" cy="482600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Ionic formulae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50251869-9F64-9625-2ECC-C0D35641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1143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400" baseline="-25000">
                <a:solidFill>
                  <a:srgbClr val="99FFCC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CO</a:t>
            </a:r>
            <a:r>
              <a:rPr lang="en-GB" altLang="en-US" sz="24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NH</a:t>
            </a:r>
            <a:r>
              <a:rPr lang="en-GB" altLang="en-US" sz="2400" baseline="-25000">
                <a:solidFill>
                  <a:srgbClr val="99FFCC"/>
                </a:solidFill>
                <a:latin typeface="Comic Sans MS" panose="030F0702030302020204" pitchFamily="66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4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2400" baseline="-25000">
                <a:solidFill>
                  <a:srgbClr val="99FFCC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r>
              <a:rPr lang="en-GB" altLang="en-US" sz="24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SO</a:t>
            </a:r>
            <a:r>
              <a:rPr lang="en-GB" altLang="en-US" sz="2400" baseline="-25000">
                <a:solidFill>
                  <a:srgbClr val="99FFCC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9886B780-4748-8C99-82DC-34041E86A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00200"/>
            <a:ext cx="2819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Water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Carbon dioxide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Ammonia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Hydrogen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Oxygen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Nitrogen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FFCC"/>
                </a:solidFill>
                <a:latin typeface="Comic Sans MS" panose="030F0702030302020204" pitchFamily="66" charset="0"/>
              </a:rPr>
              <a:t>Sulphur dioxide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DD652ACC-7217-D65E-BC78-ECB28B3DB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600200"/>
            <a:ext cx="18288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NaCl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CaCl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MgO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HCl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sz="2000" baseline="-25000">
                <a:solidFill>
                  <a:srgbClr val="FFCC66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SO</a:t>
            </a:r>
            <a:r>
              <a:rPr lang="en-GB" altLang="en-US" sz="2000" baseline="-25000">
                <a:solidFill>
                  <a:srgbClr val="FFCC66"/>
                </a:solidFill>
                <a:latin typeface="Comic Sans MS" panose="030F0702030302020204" pitchFamily="66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HNO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NaOH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Ca(OH)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CaCO</a:t>
            </a:r>
            <a:r>
              <a:rPr lang="en-GB" altLang="en-US" sz="2000" baseline="-25000">
                <a:solidFill>
                  <a:srgbClr val="FFCC66"/>
                </a:solidFill>
                <a:latin typeface="Comic Sans MS" panose="030F0702030302020204" pitchFamily="66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Al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20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Fe</a:t>
            </a:r>
            <a:r>
              <a:rPr lang="en-GB" altLang="en-US" sz="2000" baseline="-25000">
                <a:solidFill>
                  <a:srgbClr val="FFCC66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2000" baseline="-25000">
                <a:solidFill>
                  <a:srgbClr val="FFCC6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5424159B-93E9-4971-48E6-D6A43FB05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00200"/>
            <a:ext cx="25908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Sodium chloride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Calcium chloride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Magnesium oxide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Hydrochloric acid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Sulphuric acid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Nitric acid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Sodium hydroxide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Calcium hydroxide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Calcium carbonate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Aluminium oxide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66"/>
                </a:solidFill>
                <a:latin typeface="Comic Sans MS" panose="030F0702030302020204" pitchFamily="66" charset="0"/>
              </a:rPr>
              <a:t>Iron 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build="p" autoUpdateAnimBg="0"/>
      <p:bldP spid="7175" grpId="0" autoUpdateAnimBg="0"/>
      <p:bldP spid="717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B7C5BBCD-5513-99F5-5881-3D0BEDB6F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020446A-40EC-0047-0E80-A6403664B9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 anchor="ctr"/>
          <a:lstStyle/>
          <a:p>
            <a:r>
              <a:rPr lang="en-GB" altLang="en-US" sz="4400">
                <a:solidFill>
                  <a:schemeClr val="bg1"/>
                </a:solidFill>
              </a:rPr>
              <a:t>Elements and symbols that you should know: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B8365BF6-3B3F-C25C-4DC9-D0EE8DE4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hlink"/>
                </a:solidFill>
                <a:latin typeface="Comic Sans MS" panose="030F0702030302020204" pitchFamily="66" charset="0"/>
              </a:rPr>
              <a:t>Part 1 – The obvious ones: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2F784AF-7E31-F211-FB39-7E38C106B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2743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Hydrogen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Helium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Lithium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Beryllium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Boron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Carbon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Nitrogen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91BDF314-B8A6-5ADC-054C-D0763D389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95600"/>
            <a:ext cx="2743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Oxygen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Fluorine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Neon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Magnesium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Aluminium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Silicon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Phosphorus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2288C044-36D3-21F9-71AB-3DDC9100E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95600"/>
            <a:ext cx="68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He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Li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Be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B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C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FD220AB0-CBE6-04B7-00CC-FB4C931C0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895600"/>
            <a:ext cx="68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F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Ne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Mg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Al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Si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 autoUpdateAnimBg="0"/>
      <p:bldP spid="81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AB5A3375-6CAB-BAC3-7F48-DB3E81933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86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hlink"/>
                </a:solidFill>
                <a:latin typeface="Comic Sans MS" panose="030F0702030302020204" pitchFamily="66" charset="0"/>
              </a:rPr>
              <a:t>Some more obvious ones: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204FCFE5-2372-154D-B2AB-49C781AD3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2400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134D73B5-80CC-E88A-CB6D-8A8F6643E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2743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 startAt="15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Sulphur</a:t>
            </a:r>
          </a:p>
          <a:p>
            <a:pPr>
              <a:spcBef>
                <a:spcPct val="50000"/>
              </a:spcBef>
              <a:buFontTx/>
              <a:buAutoNum type="arabicParenR" startAt="15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Chlorine</a:t>
            </a:r>
          </a:p>
          <a:p>
            <a:pPr>
              <a:spcBef>
                <a:spcPct val="50000"/>
              </a:spcBef>
              <a:buFontTx/>
              <a:buAutoNum type="arabicParenR" startAt="15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Argon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C16A53B8-56D0-3890-2B98-2D697CFD0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914400"/>
            <a:ext cx="2743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18) Calcium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19) Zinc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5C57AC5B-0FC2-32D3-D434-F623F53B0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766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 b="1">
                <a:solidFill>
                  <a:schemeClr val="hlink"/>
                </a:solidFill>
                <a:latin typeface="Comic Sans MS" panose="030F0702030302020204" pitchFamily="66" charset="0"/>
              </a:rPr>
              <a:t>The less obvious ones: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6ABD4C76-8388-1E44-0EA5-B845263C8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2743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Sodium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Potassium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Iron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Copper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Silver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81646490-8115-3ABD-C304-FF3A27525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86200"/>
            <a:ext cx="2743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6) Tin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7) Gold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8) Mercury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9) Lead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7DEC0010-AFDF-EE27-E9E6-350E8505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914400"/>
            <a:ext cx="685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S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Cl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Ar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0755D320-1831-2F8C-4BAF-3EF4D7C2A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914400"/>
            <a:ext cx="685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Ca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Zn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D9164EA0-AC21-F98F-566C-302EC745E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86200"/>
            <a:ext cx="685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Na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K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Fe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Cu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Ag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BB83AF08-B433-4440-1C58-01F2CAACF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886200"/>
            <a:ext cx="685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Sn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Au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Hg</a:t>
            </a:r>
          </a:p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6600"/>
                </a:solidFill>
                <a:latin typeface="Comic Sans MS" panose="030F0702030302020204" pitchFamily="66" charset="0"/>
              </a:rPr>
              <a:t>Pb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build="p" autoUpdateAnimBg="0"/>
      <p:bldP spid="9226" grpId="0" build="p" autoUpdateAnimBg="0"/>
      <p:bldP spid="9227" grpId="0" build="p" autoUpdateAnimBg="0"/>
      <p:bldP spid="922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3616158-90F2-E78E-39EF-254C82328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Polyatomic ions </a:t>
            </a:r>
            <a:r>
              <a:rPr lang="en-US" altLang="en-US" sz="3200">
                <a:solidFill>
                  <a:schemeClr val="bg1"/>
                </a:solidFill>
              </a:rPr>
              <a:t>(-1 charge)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8A598E-E3A6-BC6A-7617-2123C3318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H2PO4		DiHydrogen phosphate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C2H3O2		Acetate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HSO3		Hydrogen Sulfite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HCO3		Hydrogen Carbonate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NO2		Nitrite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NO3		Nitrate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CN			Cyanide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OH			Hydroxide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MnO4		Permanganate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ClO			Hypochlorite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ClO2		Chlorite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ClO3		Chlorate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ClO4		Perchlorate</a:t>
            </a:r>
          </a:p>
          <a:p>
            <a:pPr>
              <a:lnSpc>
                <a:spcPct val="80000"/>
              </a:lnSpc>
            </a:pPr>
            <a:endParaRPr lang="en-US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7A1D74F-7930-A554-1EA8-49E4281FF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Polyatomic ions </a:t>
            </a:r>
            <a:r>
              <a:rPr lang="en-US" altLang="en-US" sz="3200">
                <a:solidFill>
                  <a:schemeClr val="bg1"/>
                </a:solidFill>
              </a:rPr>
              <a:t>(-2 charge)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90D0AAB-EF7E-904D-15ED-7B3D67C7F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HPO4		Hydrogen Phosphate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C2O4		Oxalate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SO3		Sulfite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SO4		Sulfate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CO3		Carbonate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CrO4		Chromate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Cr2O7		Dichromate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SiO3		Silicate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AF59EFB-7EE1-B24A-D202-177C45D21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Polyatomic ions </a:t>
            </a:r>
            <a:r>
              <a:rPr lang="en-US" altLang="en-US" sz="3200">
                <a:solidFill>
                  <a:schemeClr val="bg1"/>
                </a:solidFill>
              </a:rPr>
              <a:t>(-3 charge)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A4E6BDA-0DBB-9A35-9B41-03888F57A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PO3		Phosphite	</a:t>
            </a:r>
          </a:p>
          <a:p>
            <a:r>
              <a:rPr lang="en-US" altLang="en-US">
                <a:solidFill>
                  <a:schemeClr val="bg1"/>
                </a:solidFill>
              </a:rPr>
              <a:t>PO4		Phosphate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9F4106F6-92A3-3A0E-E36E-3832EA495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8153400" cy="860425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Rule 1– 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If two identical elements combine then the name doesn’t change</a:t>
            </a:r>
          </a:p>
        </p:txBody>
      </p:sp>
      <p:grpSp>
        <p:nvGrpSpPr>
          <p:cNvPr id="3076" name="Group 4">
            <a:extLst>
              <a:ext uri="{FF2B5EF4-FFF2-40B4-BE49-F238E27FC236}">
                <a16:creationId xmlns:a16="http://schemas.microsoft.com/office/drawing/2014/main" id="{1E7F7653-A9D9-04EE-E8C8-C9F699AC428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01863"/>
            <a:ext cx="8229600" cy="3195637"/>
            <a:chOff x="336" y="1387"/>
            <a:chExt cx="5184" cy="2013"/>
          </a:xfrm>
        </p:grpSpPr>
        <p:sp>
          <p:nvSpPr>
            <p:cNvPr id="3077" name="Text Box 5">
              <a:extLst>
                <a:ext uri="{FF2B5EF4-FFF2-40B4-BE49-F238E27FC236}">
                  <a16:creationId xmlns:a16="http://schemas.microsoft.com/office/drawing/2014/main" id="{56046533-8CCE-1CF2-30F8-C8B6A0A86B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87"/>
              <a:ext cx="5184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This happens with the following elements:</a:t>
              </a:r>
            </a:p>
            <a:p>
              <a:pPr>
                <a:spcBef>
                  <a:spcPct val="50000"/>
                </a:spcBef>
              </a:pPr>
              <a:endParaRPr lang="en-GB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H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N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O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endParaRPr lang="en-GB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8" name="Text Box 6">
              <a:extLst>
                <a:ext uri="{FF2B5EF4-FFF2-40B4-BE49-F238E27FC236}">
                  <a16:creationId xmlns:a16="http://schemas.microsoft.com/office/drawing/2014/main" id="{CA01A9E2-AE6A-380C-7D85-555061632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064"/>
              <a:ext cx="2304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R" startAt="4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F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  <a:buFontTx/>
                <a:buAutoNum type="arabicParenR" startAt="4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Cl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  <a:buFontTx/>
                <a:buAutoNum type="arabicParenR" startAt="4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Br</a:t>
              </a:r>
              <a:r>
                <a:rPr lang="en-GB" altLang="en-US" sz="24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8BE5B159-DE8A-EDCA-04A4-7E19068DB0A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029200"/>
            <a:ext cx="7620000" cy="1552575"/>
            <a:chOff x="336" y="3312"/>
            <a:chExt cx="4800" cy="978"/>
          </a:xfrm>
        </p:grpSpPr>
        <p:sp>
          <p:nvSpPr>
            <p:cNvPr id="3080" name="Text Box 8">
              <a:extLst>
                <a:ext uri="{FF2B5EF4-FFF2-40B4-BE49-F238E27FC236}">
                  <a16:creationId xmlns:a16="http://schemas.microsoft.com/office/drawing/2014/main" id="{E062D321-A69B-9246-3AEB-6A1C5D74B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2928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These elements always go around in pairs (diatomic molecules).  For example, hydrogen looks like this:</a:t>
              </a:r>
            </a:p>
          </p:txBody>
        </p:sp>
        <p:grpSp>
          <p:nvGrpSpPr>
            <p:cNvPr id="3081" name="Group 9">
              <a:extLst>
                <a:ext uri="{FF2B5EF4-FFF2-40B4-BE49-F238E27FC236}">
                  <a16:creationId xmlns:a16="http://schemas.microsoft.com/office/drawing/2014/main" id="{4F05709C-EB90-BE6E-17DA-8A1552BE4C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3456"/>
              <a:ext cx="1488" cy="480"/>
              <a:chOff x="3648" y="3456"/>
              <a:chExt cx="1488" cy="480"/>
            </a:xfrm>
          </p:grpSpPr>
          <p:sp>
            <p:nvSpPr>
              <p:cNvPr id="3082" name="Line 10">
                <a:extLst>
                  <a:ext uri="{FF2B5EF4-FFF2-40B4-BE49-F238E27FC236}">
                    <a16:creationId xmlns:a16="http://schemas.microsoft.com/office/drawing/2014/main" id="{15FF9C66-B0D4-C0B3-D4E4-307DB45AD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369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Oval 11">
                <a:extLst>
                  <a:ext uri="{FF2B5EF4-FFF2-40B4-BE49-F238E27FC236}">
                    <a16:creationId xmlns:a16="http://schemas.microsoft.com/office/drawing/2014/main" id="{23BC17DF-07F6-67F2-EE15-4CF23256C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456"/>
                <a:ext cx="480" cy="480"/>
              </a:xfrm>
              <a:prstGeom prst="ellipse">
                <a:avLst/>
              </a:prstGeom>
              <a:gradFill rotWithShape="0">
                <a:gsLst>
                  <a:gs pos="0">
                    <a:srgbClr val="6666FF"/>
                  </a:gs>
                  <a:gs pos="100000">
                    <a:srgbClr val="66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" name="Oval 12">
                <a:extLst>
                  <a:ext uri="{FF2B5EF4-FFF2-40B4-BE49-F238E27FC236}">
                    <a16:creationId xmlns:a16="http://schemas.microsoft.com/office/drawing/2014/main" id="{6D64CD30-9898-1DE6-45F2-1C9EEBB9F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3456"/>
                <a:ext cx="480" cy="480"/>
              </a:xfrm>
              <a:prstGeom prst="ellipse">
                <a:avLst/>
              </a:prstGeom>
              <a:gradFill rotWithShape="0">
                <a:gsLst>
                  <a:gs pos="0">
                    <a:srgbClr val="6666FF"/>
                  </a:gs>
                  <a:gs pos="100000">
                    <a:srgbClr val="66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3">
            <a:extLst>
              <a:ext uri="{FF2B5EF4-FFF2-40B4-BE49-F238E27FC236}">
                <a16:creationId xmlns:a16="http://schemas.microsoft.com/office/drawing/2014/main" id="{C53F9C25-9004-5A06-9A14-5AE03C0D4AA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8153400" cy="1955800"/>
            <a:chOff x="336" y="672"/>
            <a:chExt cx="5136" cy="1232"/>
          </a:xfrm>
        </p:grpSpPr>
        <p:sp>
          <p:nvSpPr>
            <p:cNvPr id="4100" name="Text Box 4">
              <a:extLst>
                <a:ext uri="{FF2B5EF4-FFF2-40B4-BE49-F238E27FC236}">
                  <a16:creationId xmlns:a16="http://schemas.microsoft.com/office/drawing/2014/main" id="{ED13D646-76A3-69E1-C820-2E703177F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672"/>
              <a:ext cx="5136" cy="1232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Rule 2 – 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When two elements join and one is a halogen, oxygen or sulphur the name ends with ____ide</a:t>
              </a:r>
            </a:p>
            <a:p>
              <a:pPr>
                <a:spcBef>
                  <a:spcPct val="50000"/>
                </a:spcBef>
              </a:pPr>
              <a:endParaRPr lang="en-GB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</a:pPr>
              <a:r>
                <a:rPr lang="en-GB" altLang="en-US" sz="2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e.g. Magnesium + oxygen 		magnesium oxide</a:t>
              </a:r>
            </a:p>
          </p:txBody>
        </p:sp>
        <p:sp>
          <p:nvSpPr>
            <p:cNvPr id="4101" name="AutoShape 5">
              <a:extLst>
                <a:ext uri="{FF2B5EF4-FFF2-40B4-BE49-F238E27FC236}">
                  <a16:creationId xmlns:a16="http://schemas.microsoft.com/office/drawing/2014/main" id="{F7FD4124-B30D-FC84-C0D8-6D4E21942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680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02" name="Group 6">
            <a:extLst>
              <a:ext uri="{FF2B5EF4-FFF2-40B4-BE49-F238E27FC236}">
                <a16:creationId xmlns:a16="http://schemas.microsoft.com/office/drawing/2014/main" id="{4E9D9250-B578-230B-A3FB-B6F499142E4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962400"/>
            <a:ext cx="8229600" cy="2647950"/>
            <a:chOff x="240" y="2496"/>
            <a:chExt cx="5184" cy="1668"/>
          </a:xfrm>
        </p:grpSpPr>
        <p:sp>
          <p:nvSpPr>
            <p:cNvPr id="4103" name="Text Box 7">
              <a:extLst>
                <a:ext uri="{FF2B5EF4-FFF2-40B4-BE49-F238E27FC236}">
                  <a16:creationId xmlns:a16="http://schemas.microsoft.com/office/drawing/2014/main" id="{8EC3A1F0-A1B4-64ED-CB33-B1F24F859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2640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Sodium + chlorine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Magnesium + fluorine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Lithium + iodine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Chlorine + copper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Oxygen + iron</a:t>
              </a:r>
            </a:p>
          </p:txBody>
        </p:sp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FDF5B753-5ED3-27EE-E4E4-D8A231F1B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96"/>
              <a:ext cx="158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R" startAt="6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KBr</a:t>
              </a:r>
            </a:p>
            <a:p>
              <a:pPr>
                <a:spcBef>
                  <a:spcPct val="50000"/>
                </a:spcBef>
                <a:buFontTx/>
                <a:buAutoNum type="arabicParenR" startAt="6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LiCl</a:t>
              </a:r>
            </a:p>
            <a:p>
              <a:pPr>
                <a:spcBef>
                  <a:spcPct val="50000"/>
                </a:spcBef>
                <a:buFontTx/>
                <a:buAutoNum type="arabicParenR" startAt="6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CaO</a:t>
              </a:r>
            </a:p>
            <a:p>
              <a:pPr>
                <a:spcBef>
                  <a:spcPct val="50000"/>
                </a:spcBef>
                <a:buFontTx/>
                <a:buAutoNum type="arabicParenR" startAt="6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MgS</a:t>
              </a:r>
              <a:endParaRPr lang="en-GB" altLang="en-US" sz="2400" baseline="-250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Tx/>
                <a:buAutoNum type="arabicParenR" startAt="6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KF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3">
            <a:extLst>
              <a:ext uri="{FF2B5EF4-FFF2-40B4-BE49-F238E27FC236}">
                <a16:creationId xmlns:a16="http://schemas.microsoft.com/office/drawing/2014/main" id="{083EBDD6-46FC-C817-00D2-75C8996343C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066800"/>
            <a:ext cx="8686800" cy="2320925"/>
            <a:chOff x="144" y="672"/>
            <a:chExt cx="5472" cy="1462"/>
          </a:xfrm>
        </p:grpSpPr>
        <p:sp>
          <p:nvSpPr>
            <p:cNvPr id="5124" name="Text Box 4">
              <a:extLst>
                <a:ext uri="{FF2B5EF4-FFF2-40B4-BE49-F238E27FC236}">
                  <a16:creationId xmlns:a16="http://schemas.microsoft.com/office/drawing/2014/main" id="{9D422373-BA65-B4E2-69E7-C5BD6A5D5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672"/>
              <a:ext cx="5472" cy="1462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Rule 3 – 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When three or more elements combine and two of them are hydrogen and oxygen the name ends with hydroxide</a:t>
              </a:r>
            </a:p>
            <a:p>
              <a:pPr algn="ctr">
                <a:spcBef>
                  <a:spcPct val="50000"/>
                </a:spcBef>
              </a:pPr>
              <a:endPara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GB" altLang="en-US" sz="2400" b="1">
                  <a:solidFill>
                    <a:schemeClr val="bg1"/>
                  </a:solidFill>
                  <a:latin typeface="Comic Sans MS" panose="030F0702030302020204" pitchFamily="66" charset="0"/>
                </a:rPr>
                <a:t>e.g. Sodium + hydrogen + oxygen	  Sodium hydroxide</a:t>
              </a:r>
            </a:p>
          </p:txBody>
        </p:sp>
        <p:sp>
          <p:nvSpPr>
            <p:cNvPr id="5125" name="AutoShape 5">
              <a:extLst>
                <a:ext uri="{FF2B5EF4-FFF2-40B4-BE49-F238E27FC236}">
                  <a16:creationId xmlns:a16="http://schemas.microsoft.com/office/drawing/2014/main" id="{481995DE-FD04-9BDC-0909-0FD023706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920"/>
              <a:ext cx="358" cy="96"/>
            </a:xfrm>
            <a:prstGeom prst="rightArrow">
              <a:avLst>
                <a:gd name="adj1" fmla="val 50000"/>
                <a:gd name="adj2" fmla="val 932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26" name="Text Box 6">
            <a:extLst>
              <a:ext uri="{FF2B5EF4-FFF2-40B4-BE49-F238E27FC236}">
                <a16:creationId xmlns:a16="http://schemas.microsoft.com/office/drawing/2014/main" id="{51A95A50-14B0-3FD0-37F0-24CE1765F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14800"/>
            <a:ext cx="533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Potassium + hydrogen + oxygen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Lithium + hydrogen + oxygen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Calcium + hydrogen + oxygen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Mg(OH)</a:t>
            </a:r>
            <a:r>
              <a:rPr lang="en-GB" altLang="en-US" sz="24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552</Words>
  <Application>Microsoft Office PowerPoint</Application>
  <PresentationFormat>On-screen Show (4:3)</PresentationFormat>
  <Paragraphs>184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Comic Sans MS</vt:lpstr>
      <vt:lpstr>Times New Roman</vt:lpstr>
      <vt:lpstr>Default Design</vt:lpstr>
      <vt:lpstr>Naming Compounds,  cations and anions</vt:lpstr>
      <vt:lpstr>Elements and symbols that you should know:</vt:lpstr>
      <vt:lpstr>PowerPoint Presentation</vt:lpstr>
      <vt:lpstr>Polyatomic ions (-1 charge)</vt:lpstr>
      <vt:lpstr>Polyatomic ions (-2 charge)</vt:lpstr>
      <vt:lpstr>Polyatomic ions (-3 charge)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Compounds cations and anions</dc:title>
  <dc:creator>CIC1</dc:creator>
  <cp:lastModifiedBy>Nayan GRIFFITHS</cp:lastModifiedBy>
  <cp:revision>7</cp:revision>
  <dcterms:created xsi:type="dcterms:W3CDTF">2005-08-17T21:29:18Z</dcterms:created>
  <dcterms:modified xsi:type="dcterms:W3CDTF">2023-05-23T22:06:12Z</dcterms:modified>
</cp:coreProperties>
</file>